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89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8" r:id="rId10"/>
    <p:sldId id="266" r:id="rId11"/>
  </p:sldIdLst>
  <p:sldSz cx="9144000" cy="6858000" type="screen4x3"/>
  <p:notesSz cx="6858000" cy="99456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4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CCF098-601C-7641-A9B2-F39F2EDDDA7B}" type="datetime1">
              <a:rPr lang="en-US" smtClean="0"/>
              <a:pPr>
                <a:defRPr/>
              </a:pPr>
              <a:t>16/12/16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582E-A2A7-E84B-8685-57B01CB17695}" type="slidenum">
              <a:rPr lang="en-GB" smtClean="0"/>
              <a:t>‹n.›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338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6FAA8F-BD58-184A-8835-4FBA2D795F08}" type="slidenum">
              <a:rPr lang="it-IT" smtClean="0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4339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00419A-5778-7A4E-9FE2-A51577B24645}" type="slidenum">
              <a:rPr lang="it-IT" smtClean="0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7485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636EFF-5B49-AF46-AB3B-15CBC3E4C403}" type="slidenum">
              <a:rPr lang="it-IT" smtClean="0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5712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D3D61F-E86F-4E42-B035-BCD2BF06BA52}" type="datetime1">
              <a:rPr lang="en-US" smtClean="0"/>
              <a:pPr>
                <a:defRPr/>
              </a:pPr>
              <a:t>16/12/16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582E-A2A7-E84B-8685-57B01CB17695}" type="slidenum">
              <a:rPr lang="en-GB" smtClean="0"/>
              <a:t>‹n.›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300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8617E-DD9E-C847-BBB2-E2D8A433AB41}" type="slidenum">
              <a:rPr lang="it-IT" smtClean="0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8557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3A260C-7A54-284A-8F44-78A560014475}" type="slidenum">
              <a:rPr lang="it-IT" smtClean="0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1009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326B92-77C5-AC4E-BA61-769319C31966}" type="slidenum">
              <a:rPr lang="it-IT" smtClean="0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5168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F30CAB-63F9-ED45-8335-50B3418F1AE7}" type="slidenum">
              <a:rPr lang="it-IT" smtClean="0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81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BFC8CA-A0E3-6146-BE03-361F40DE1FAA}" type="slidenum">
              <a:rPr lang="it-IT" smtClean="0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9491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8F319-45E4-564F-9809-E4AAE5AD5670}" type="slidenum">
              <a:rPr lang="it-IT" smtClean="0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2641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13BBEF2-E0C4-D247-A466-C6CFF11D95DF}" type="slidenum">
              <a:rPr lang="it-IT" smtClean="0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960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899" r:id="rId1"/>
    <p:sldLayoutId id="2147485900" r:id="rId2"/>
    <p:sldLayoutId id="2147485901" r:id="rId3"/>
    <p:sldLayoutId id="2147485902" r:id="rId4"/>
    <p:sldLayoutId id="2147485903" r:id="rId5"/>
    <p:sldLayoutId id="2147485904" r:id="rId6"/>
    <p:sldLayoutId id="2147485905" r:id="rId7"/>
    <p:sldLayoutId id="2147485906" r:id="rId8"/>
    <p:sldLayoutId id="2147485907" r:id="rId9"/>
    <p:sldLayoutId id="2147485908" r:id="rId10"/>
    <p:sldLayoutId id="214748590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hyperlink" Target="http://www.ariannagrasso.com/traduzione-legale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hyperlink" Target="http://www.ariannagrasso.com/traduzione-legale/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hyperlink" Target="http://www.ariannagrasso.com/traduzione-legale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hyperlink" Target="http://www.ariannagrasso.com/traduzione-legale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hyperlink" Target="http://www.ariannagrasso.com/traduzione-legale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hyperlink" Target="http://www.ariannagrasso.com/traduzione-legale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hyperlink" Target="http://www.ariannagrasso.com/traduzione-legale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hyperlink" Target="http://www.ariannagrasso.com/traduzione-legale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hyperlink" Target="http://www.ariannagrasso.com/traduzione-legale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hyperlink" Target="http://www.ariannagrasso.com/traduzione-legal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riannaLogoAGTAlt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"/>
            <a:ext cx="2100072" cy="1520952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1581874"/>
            <a:ext cx="9166225" cy="0"/>
          </a:xfrm>
          <a:prstGeom prst="line">
            <a:avLst/>
          </a:prstGeom>
          <a:ln w="762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140" y="620688"/>
            <a:ext cx="6828432" cy="582084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953735"/>
                </a:solidFill>
                <a:latin typeface="Bookman Old Style"/>
                <a:cs typeface="Bookman Old Style"/>
              </a:rPr>
              <a:t>TERMINATION</a:t>
            </a:r>
            <a:endParaRPr lang="en-US" sz="3200" b="1" dirty="0">
              <a:solidFill>
                <a:srgbClr val="953735"/>
              </a:solidFill>
              <a:latin typeface="Bookman Old Style"/>
              <a:cs typeface="Bookman Old Style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57578" y="1529687"/>
            <a:ext cx="0" cy="5367390"/>
          </a:xfrm>
          <a:prstGeom prst="line">
            <a:avLst/>
          </a:prstGeom>
          <a:ln w="762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714880" y="1529688"/>
            <a:ext cx="0" cy="5261077"/>
          </a:xfrm>
          <a:prstGeom prst="line">
            <a:avLst/>
          </a:prstGeom>
          <a:ln w="57150" cmpd="sng">
            <a:solidFill>
              <a:srgbClr val="C30000"/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" y="6480074"/>
            <a:ext cx="9166224" cy="417003"/>
          </a:xfrm>
          <a:prstGeom prst="rect">
            <a:avLst/>
          </a:prstGeom>
          <a:solidFill>
            <a:srgbClr val="C3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08364" y="21359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20955"/>
            <a:ext cx="9166225" cy="8732"/>
          </a:xfrm>
          <a:prstGeom prst="line">
            <a:avLst/>
          </a:prstGeom>
          <a:ln w="57150" cmpd="sng">
            <a:solidFill>
              <a:srgbClr val="C30000"/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0" y="648007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+mj-lt"/>
                <a:hlinkClick r:id="rId3"/>
              </a:rPr>
              <a:t>http://</a:t>
            </a:r>
            <a:r>
              <a:rPr lang="en-US" sz="1600" dirty="0" err="1">
                <a:latin typeface="+mj-lt"/>
                <a:hlinkClick r:id="rId3"/>
              </a:rPr>
              <a:t>www.ariannagrasso.com</a:t>
            </a:r>
            <a:r>
              <a:rPr lang="en-US" sz="1600" dirty="0">
                <a:latin typeface="+mj-lt"/>
                <a:hlinkClick r:id="rId3"/>
              </a:rPr>
              <a:t>/</a:t>
            </a:r>
            <a:r>
              <a:rPr lang="en-US" sz="1600" dirty="0" err="1">
                <a:latin typeface="+mj-lt"/>
                <a:hlinkClick r:id="rId3"/>
              </a:rPr>
              <a:t>traduzione-legale</a:t>
            </a:r>
            <a:r>
              <a:rPr lang="en-US" sz="1600" dirty="0">
                <a:latin typeface="+mj-lt"/>
                <a:hlinkClick r:id="rId3"/>
              </a:rPr>
              <a:t>/</a:t>
            </a:r>
            <a:endParaRPr lang="en-US" sz="1600" dirty="0">
              <a:latin typeface="+mj-lt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986401" y="1792686"/>
            <a:ext cx="80245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rgbClr val="984807"/>
                </a:solidFill>
                <a:latin typeface="Bookman Old Style"/>
                <a:cs typeface="Bookman Old Style"/>
              </a:rPr>
              <a:t>The court confirmed that the </a:t>
            </a:r>
            <a:r>
              <a:rPr lang="en-GB" sz="2800" i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landlord had </a:t>
            </a:r>
            <a:r>
              <a:rPr lang="en-GB" sz="2800" i="1" dirty="0">
                <a:solidFill>
                  <a:srgbClr val="984807"/>
                </a:solidFill>
                <a:latin typeface="Bookman Old Style"/>
                <a:cs typeface="Bookman Old Style"/>
              </a:rPr>
              <a:t>to return the security </a:t>
            </a:r>
            <a:r>
              <a:rPr lang="en-GB" sz="2800" i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deposit to </a:t>
            </a:r>
            <a:r>
              <a:rPr lang="en-GB" sz="2800" i="1" dirty="0">
                <a:solidFill>
                  <a:srgbClr val="984807"/>
                </a:solidFill>
                <a:latin typeface="Bookman Old Style"/>
                <a:cs typeface="Bookman Old Style"/>
              </a:rPr>
              <a:t>the tenant within fifteen </a:t>
            </a:r>
            <a:r>
              <a:rPr lang="en-GB" sz="2800" i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days after </a:t>
            </a:r>
            <a:r>
              <a:rPr lang="en-GB" sz="2800" i="1" dirty="0">
                <a:solidFill>
                  <a:srgbClr val="984807"/>
                </a:solidFill>
                <a:latin typeface="Bookman Old Style"/>
                <a:cs typeface="Bookman Old Style"/>
              </a:rPr>
              <a:t>the </a:t>
            </a:r>
            <a:r>
              <a:rPr lang="en-GB" sz="2800" b="1" i="1" dirty="0">
                <a:solidFill>
                  <a:srgbClr val="984807"/>
                </a:solidFill>
                <a:latin typeface="Bookman Old Style"/>
                <a:cs typeface="Bookman Old Style"/>
              </a:rPr>
              <a:t>termination</a:t>
            </a:r>
            <a:r>
              <a:rPr lang="en-GB" sz="2800" i="1" dirty="0">
                <a:solidFill>
                  <a:srgbClr val="984807"/>
                </a:solidFill>
                <a:latin typeface="Bookman Old Style"/>
                <a:cs typeface="Bookman Old Style"/>
              </a:rPr>
              <a:t> of the lease agreement </a:t>
            </a:r>
          </a:p>
          <a:p>
            <a:endParaRPr lang="en-GB" sz="2800" i="1" dirty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r>
              <a:rPr lang="en-GB" sz="2800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Risoluzione</a:t>
            </a:r>
            <a:endParaRPr lang="en-GB" sz="2800" dirty="0" smtClean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r>
              <a:rPr lang="en-GB" sz="2800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Cessazione</a:t>
            </a:r>
            <a:endParaRPr lang="en-GB" sz="2800" dirty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r>
              <a:rPr lang="en-GB" sz="2800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Recesso</a:t>
            </a:r>
            <a:endParaRPr lang="en-GB" sz="2800" dirty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r>
              <a:rPr lang="en-GB" sz="2800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Disdetta</a:t>
            </a:r>
            <a:endParaRPr lang="en-GB" sz="2800" dirty="0" smtClean="0">
              <a:solidFill>
                <a:srgbClr val="984807"/>
              </a:solidFill>
              <a:latin typeface="Bookman Old Style"/>
              <a:cs typeface="Bookman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2504161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riannaLogoAGTAlt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"/>
            <a:ext cx="2100072" cy="1520952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1581874"/>
            <a:ext cx="9166225" cy="0"/>
          </a:xfrm>
          <a:prstGeom prst="line">
            <a:avLst/>
          </a:prstGeom>
          <a:ln w="762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657578" y="1529687"/>
            <a:ext cx="0" cy="5367390"/>
          </a:xfrm>
          <a:prstGeom prst="line">
            <a:avLst/>
          </a:prstGeom>
          <a:ln w="762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714880" y="1529688"/>
            <a:ext cx="0" cy="5261077"/>
          </a:xfrm>
          <a:prstGeom prst="line">
            <a:avLst/>
          </a:prstGeom>
          <a:ln w="57150" cmpd="sng">
            <a:solidFill>
              <a:srgbClr val="C30000"/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" y="6480074"/>
            <a:ext cx="9166224" cy="417003"/>
          </a:xfrm>
          <a:prstGeom prst="rect">
            <a:avLst/>
          </a:prstGeom>
          <a:solidFill>
            <a:srgbClr val="C3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08364" y="21359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20955"/>
            <a:ext cx="9166225" cy="8732"/>
          </a:xfrm>
          <a:prstGeom prst="line">
            <a:avLst/>
          </a:prstGeom>
          <a:ln w="57150" cmpd="sng">
            <a:solidFill>
              <a:srgbClr val="C30000"/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1" name="Picture 10" descr="THANK YOU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772816"/>
            <a:ext cx="6048672" cy="3406909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755576" y="5517232"/>
            <a:ext cx="840338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00" dirty="0" smtClean="0">
                <a:latin typeface="Bookman Old Style"/>
                <a:cs typeface="Bookman Old Style"/>
                <a:hlinkClick r:id="rId4"/>
              </a:rPr>
              <a:t>Follow us </a:t>
            </a:r>
            <a:r>
              <a:rPr lang="en-US" sz="1300" dirty="0">
                <a:latin typeface="Bookman Old Style"/>
                <a:cs typeface="Bookman Old Style"/>
                <a:hlinkClick r:id="rId4"/>
              </a:rPr>
              <a:t>on Facebook: https://www.facebook.com/Corsi-di-Traduzione-Legale-395762463886427/</a:t>
            </a:r>
          </a:p>
          <a:p>
            <a:pPr algn="ctr"/>
            <a:r>
              <a:rPr lang="en-US" sz="1300" dirty="0" smtClean="0">
                <a:latin typeface="Bookman Old Style"/>
                <a:cs typeface="Bookman Old Style"/>
                <a:hlinkClick r:id="rId4"/>
              </a:rPr>
              <a:t>Website: http</a:t>
            </a:r>
            <a:r>
              <a:rPr lang="en-US" sz="1300" dirty="0">
                <a:latin typeface="Bookman Old Style"/>
                <a:cs typeface="Bookman Old Style"/>
                <a:hlinkClick r:id="rId4"/>
              </a:rPr>
              <a:t>://www.ariannagrasso.com/traduzione-legale/</a:t>
            </a:r>
            <a:endParaRPr lang="en-US" sz="1300" dirty="0">
              <a:latin typeface="Bookman Old Style"/>
              <a:cs typeface="Bookman Old Style"/>
            </a:endParaRPr>
          </a:p>
          <a:p>
            <a:endParaRPr lang="en-GB" sz="1300" dirty="0">
              <a:latin typeface="Bookman Old Style"/>
              <a:cs typeface="Bookman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681703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riannaLogoAGTAlt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"/>
            <a:ext cx="2100072" cy="1520952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1581874"/>
            <a:ext cx="9166225" cy="0"/>
          </a:xfrm>
          <a:prstGeom prst="line">
            <a:avLst/>
          </a:prstGeom>
          <a:ln w="762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140" y="620688"/>
            <a:ext cx="6828432" cy="582084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953735"/>
                </a:solidFill>
                <a:latin typeface="Bookman Old Style"/>
                <a:cs typeface="Bookman Old Style"/>
              </a:rPr>
              <a:t>TERMINATION</a:t>
            </a:r>
            <a:endParaRPr lang="en-US" sz="3200" b="1" dirty="0">
              <a:solidFill>
                <a:srgbClr val="953735"/>
              </a:solidFill>
              <a:latin typeface="Bookman Old Style"/>
              <a:cs typeface="Bookman Old Style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57578" y="1529687"/>
            <a:ext cx="0" cy="5367390"/>
          </a:xfrm>
          <a:prstGeom prst="line">
            <a:avLst/>
          </a:prstGeom>
          <a:ln w="762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714880" y="1529688"/>
            <a:ext cx="0" cy="5261077"/>
          </a:xfrm>
          <a:prstGeom prst="line">
            <a:avLst/>
          </a:prstGeom>
          <a:ln w="57150" cmpd="sng">
            <a:solidFill>
              <a:srgbClr val="C30000"/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" y="6480074"/>
            <a:ext cx="9166224" cy="417003"/>
          </a:xfrm>
          <a:prstGeom prst="rect">
            <a:avLst/>
          </a:prstGeom>
          <a:solidFill>
            <a:srgbClr val="C3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08364" y="21359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20955"/>
            <a:ext cx="9166225" cy="8732"/>
          </a:xfrm>
          <a:prstGeom prst="line">
            <a:avLst/>
          </a:prstGeom>
          <a:ln w="57150" cmpd="sng">
            <a:solidFill>
              <a:srgbClr val="C30000"/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0" y="648007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+mj-lt"/>
                <a:hlinkClick r:id="rId3"/>
              </a:rPr>
              <a:t>http://</a:t>
            </a:r>
            <a:r>
              <a:rPr lang="en-US" sz="1600" dirty="0" err="1">
                <a:latin typeface="+mj-lt"/>
                <a:hlinkClick r:id="rId3"/>
              </a:rPr>
              <a:t>www.ariannagrasso.com</a:t>
            </a:r>
            <a:r>
              <a:rPr lang="en-US" sz="1600" dirty="0">
                <a:latin typeface="+mj-lt"/>
                <a:hlinkClick r:id="rId3"/>
              </a:rPr>
              <a:t>/</a:t>
            </a:r>
            <a:r>
              <a:rPr lang="en-US" sz="1600" dirty="0" err="1">
                <a:latin typeface="+mj-lt"/>
                <a:hlinkClick r:id="rId3"/>
              </a:rPr>
              <a:t>traduzione-legale</a:t>
            </a:r>
            <a:r>
              <a:rPr lang="en-US" sz="1600" dirty="0">
                <a:latin typeface="+mj-lt"/>
                <a:hlinkClick r:id="rId3"/>
              </a:rPr>
              <a:t>/</a:t>
            </a:r>
            <a:endParaRPr lang="en-US" sz="1600" dirty="0">
              <a:latin typeface="+mj-lt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49091" y="1611520"/>
            <a:ext cx="8024580" cy="4893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i="1" dirty="0">
                <a:solidFill>
                  <a:srgbClr val="984807"/>
                </a:solidFill>
                <a:latin typeface="Bookman Old Style"/>
                <a:cs typeface="Bookman Old Style"/>
              </a:rPr>
              <a:t>The court confirmed that the </a:t>
            </a:r>
            <a:r>
              <a:rPr lang="en-GB" sz="2600" i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landlord had </a:t>
            </a:r>
            <a:r>
              <a:rPr lang="en-GB" sz="2600" i="1" dirty="0">
                <a:solidFill>
                  <a:srgbClr val="984807"/>
                </a:solidFill>
                <a:latin typeface="Bookman Old Style"/>
                <a:cs typeface="Bookman Old Style"/>
              </a:rPr>
              <a:t>to return the security </a:t>
            </a:r>
            <a:r>
              <a:rPr lang="en-GB" sz="2600" i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deposit to </a:t>
            </a:r>
            <a:r>
              <a:rPr lang="en-GB" sz="2600" i="1" dirty="0">
                <a:solidFill>
                  <a:srgbClr val="984807"/>
                </a:solidFill>
                <a:latin typeface="Bookman Old Style"/>
                <a:cs typeface="Bookman Old Style"/>
              </a:rPr>
              <a:t>the tenant within fifteen </a:t>
            </a:r>
            <a:r>
              <a:rPr lang="en-GB" sz="2600" i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days after </a:t>
            </a:r>
            <a:r>
              <a:rPr lang="en-GB" sz="2600" i="1" dirty="0">
                <a:solidFill>
                  <a:srgbClr val="984807"/>
                </a:solidFill>
                <a:latin typeface="Bookman Old Style"/>
                <a:cs typeface="Bookman Old Style"/>
              </a:rPr>
              <a:t>the </a:t>
            </a:r>
            <a:r>
              <a:rPr lang="en-GB" sz="2600" b="1" i="1" dirty="0">
                <a:solidFill>
                  <a:srgbClr val="984807"/>
                </a:solidFill>
                <a:latin typeface="Bookman Old Style"/>
                <a:cs typeface="Bookman Old Style"/>
              </a:rPr>
              <a:t>termination</a:t>
            </a:r>
            <a:r>
              <a:rPr lang="en-GB" sz="2600" i="1" dirty="0">
                <a:solidFill>
                  <a:srgbClr val="984807"/>
                </a:solidFill>
                <a:latin typeface="Bookman Old Style"/>
                <a:cs typeface="Bookman Old Style"/>
              </a:rPr>
              <a:t> of the lease </a:t>
            </a:r>
            <a:r>
              <a:rPr lang="en-GB" sz="2600" i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agreement</a:t>
            </a:r>
            <a:r>
              <a:rPr lang="en-GB" sz="2600" i="1" dirty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</a:p>
          <a:p>
            <a:endParaRPr lang="en-GB" sz="2600" dirty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r>
              <a:rPr lang="en-GB" sz="2600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I </a:t>
            </a:r>
            <a:r>
              <a:rPr lang="en-GB" sz="2600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giudici</a:t>
            </a:r>
            <a:r>
              <a:rPr lang="en-GB" sz="2600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600" dirty="0" err="1">
                <a:solidFill>
                  <a:srgbClr val="984807"/>
                </a:solidFill>
                <a:latin typeface="Bookman Old Style"/>
                <a:cs typeface="Bookman Old Style"/>
              </a:rPr>
              <a:t>confermarono</a:t>
            </a:r>
            <a:r>
              <a:rPr lang="en-GB" sz="2600" dirty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600" dirty="0" err="1">
                <a:solidFill>
                  <a:srgbClr val="984807"/>
                </a:solidFill>
                <a:latin typeface="Bookman Old Style"/>
                <a:cs typeface="Bookman Old Style"/>
              </a:rPr>
              <a:t>l’obbligo</a:t>
            </a:r>
            <a:r>
              <a:rPr lang="en-GB" sz="2600" dirty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600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del </a:t>
            </a:r>
            <a:r>
              <a:rPr lang="en-GB" sz="2600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locatore</a:t>
            </a:r>
            <a:r>
              <a:rPr lang="en-GB" sz="2600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600" dirty="0">
                <a:solidFill>
                  <a:srgbClr val="984807"/>
                </a:solidFill>
                <a:latin typeface="Bookman Old Style"/>
                <a:cs typeface="Bookman Old Style"/>
              </a:rPr>
              <a:t>di </a:t>
            </a:r>
            <a:r>
              <a:rPr lang="en-GB" sz="2600" dirty="0" err="1">
                <a:solidFill>
                  <a:srgbClr val="984807"/>
                </a:solidFill>
                <a:latin typeface="Bookman Old Style"/>
                <a:cs typeface="Bookman Old Style"/>
              </a:rPr>
              <a:t>restituire</a:t>
            </a:r>
            <a:r>
              <a:rPr lang="en-GB" sz="2600" dirty="0">
                <a:solidFill>
                  <a:srgbClr val="984807"/>
                </a:solidFill>
                <a:latin typeface="Bookman Old Style"/>
                <a:cs typeface="Bookman Old Style"/>
              </a:rPr>
              <a:t> la </a:t>
            </a:r>
            <a:r>
              <a:rPr lang="en-GB" sz="2600" dirty="0" err="1">
                <a:solidFill>
                  <a:srgbClr val="984807"/>
                </a:solidFill>
                <a:latin typeface="Bookman Old Style"/>
                <a:cs typeface="Bookman Old Style"/>
              </a:rPr>
              <a:t>cauzione</a:t>
            </a:r>
            <a:r>
              <a:rPr lang="en-GB" sz="2600" dirty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600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al </a:t>
            </a:r>
            <a:r>
              <a:rPr lang="en-GB" sz="2600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conduttore</a:t>
            </a:r>
            <a:r>
              <a:rPr lang="en-GB" sz="2600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600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entro</a:t>
            </a:r>
            <a:r>
              <a:rPr lang="en-GB" sz="2600" dirty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600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quindici</a:t>
            </a:r>
            <a:r>
              <a:rPr lang="en-GB" sz="2600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600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giorni</a:t>
            </a:r>
            <a:r>
              <a:rPr lang="en-GB" sz="2600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600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dalla</a:t>
            </a:r>
            <a:r>
              <a:rPr lang="en-GB" sz="2600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600" b="1" dirty="0" err="1">
                <a:solidFill>
                  <a:srgbClr val="984807"/>
                </a:solidFill>
                <a:latin typeface="Bookman Old Style"/>
                <a:cs typeface="Bookman Old Style"/>
              </a:rPr>
              <a:t>cessazione</a:t>
            </a:r>
            <a:r>
              <a:rPr lang="en-GB" sz="2600" dirty="0">
                <a:solidFill>
                  <a:srgbClr val="984807"/>
                </a:solidFill>
                <a:latin typeface="Bookman Old Style"/>
                <a:cs typeface="Bookman Old Style"/>
              </a:rPr>
              <a:t> del </a:t>
            </a:r>
            <a:r>
              <a:rPr lang="en-GB" sz="2600" dirty="0" err="1">
                <a:solidFill>
                  <a:srgbClr val="984807"/>
                </a:solidFill>
                <a:latin typeface="Bookman Old Style"/>
                <a:cs typeface="Bookman Old Style"/>
              </a:rPr>
              <a:t>contratto</a:t>
            </a:r>
            <a:r>
              <a:rPr lang="en-GB" sz="2600" dirty="0">
                <a:solidFill>
                  <a:srgbClr val="984807"/>
                </a:solidFill>
                <a:latin typeface="Bookman Old Style"/>
                <a:cs typeface="Bookman Old Style"/>
              </a:rPr>
              <a:t> di </a:t>
            </a:r>
            <a:r>
              <a:rPr lang="en-GB" sz="2600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locazione</a:t>
            </a:r>
            <a:endParaRPr lang="en-GB" sz="2600" dirty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endParaRPr lang="en-GB" sz="2600" dirty="0" smtClean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r>
              <a:rPr lang="en-GB" sz="2600" b="1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Ipotesi</a:t>
            </a:r>
            <a:r>
              <a:rPr lang="en-GB" sz="2600" b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600" b="1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generica</a:t>
            </a:r>
            <a:r>
              <a:rPr lang="en-GB" sz="2600" b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di </a:t>
            </a:r>
            <a:r>
              <a:rPr lang="en-GB" sz="2600" b="1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scioglimento</a:t>
            </a:r>
            <a:r>
              <a:rPr lang="en-GB" sz="2600" b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del </a:t>
            </a:r>
            <a:r>
              <a:rPr lang="en-GB" sz="2600" b="1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contratto</a:t>
            </a:r>
            <a:endParaRPr lang="en-GB" sz="2600" b="1" dirty="0">
              <a:solidFill>
                <a:srgbClr val="984807"/>
              </a:solidFill>
              <a:latin typeface="Bookman Old Style"/>
              <a:cs typeface="Bookman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1511799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riannaLogoAGTAlt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"/>
            <a:ext cx="2100072" cy="1520952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1581874"/>
            <a:ext cx="9166225" cy="0"/>
          </a:xfrm>
          <a:prstGeom prst="line">
            <a:avLst/>
          </a:prstGeom>
          <a:ln w="762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140" y="620688"/>
            <a:ext cx="6828432" cy="582084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953735"/>
                </a:solidFill>
                <a:latin typeface="Bookman Old Style"/>
                <a:cs typeface="Bookman Old Style"/>
              </a:rPr>
              <a:t>TERMINATION</a:t>
            </a:r>
            <a:endParaRPr lang="en-US" sz="3200" b="1" dirty="0">
              <a:solidFill>
                <a:srgbClr val="953735"/>
              </a:solidFill>
              <a:latin typeface="Bookman Old Style"/>
              <a:cs typeface="Bookman Old Style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57578" y="1529687"/>
            <a:ext cx="0" cy="5367390"/>
          </a:xfrm>
          <a:prstGeom prst="line">
            <a:avLst/>
          </a:prstGeom>
          <a:ln w="762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714880" y="1529688"/>
            <a:ext cx="0" cy="5261077"/>
          </a:xfrm>
          <a:prstGeom prst="line">
            <a:avLst/>
          </a:prstGeom>
          <a:ln w="57150" cmpd="sng">
            <a:solidFill>
              <a:srgbClr val="C30000"/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" y="6480074"/>
            <a:ext cx="9166224" cy="417003"/>
          </a:xfrm>
          <a:prstGeom prst="rect">
            <a:avLst/>
          </a:prstGeom>
          <a:solidFill>
            <a:srgbClr val="C3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08364" y="21359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20955"/>
            <a:ext cx="9166225" cy="8732"/>
          </a:xfrm>
          <a:prstGeom prst="line">
            <a:avLst/>
          </a:prstGeom>
          <a:ln w="57150" cmpd="sng">
            <a:solidFill>
              <a:srgbClr val="C30000"/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0" y="648007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+mj-lt"/>
                <a:hlinkClick r:id="rId3"/>
              </a:rPr>
              <a:t>http://</a:t>
            </a:r>
            <a:r>
              <a:rPr lang="en-US" sz="1600" dirty="0" err="1">
                <a:latin typeface="+mj-lt"/>
                <a:hlinkClick r:id="rId3"/>
              </a:rPr>
              <a:t>www.ariannagrasso.com</a:t>
            </a:r>
            <a:r>
              <a:rPr lang="en-US" sz="1600" dirty="0">
                <a:latin typeface="+mj-lt"/>
                <a:hlinkClick r:id="rId3"/>
              </a:rPr>
              <a:t>/</a:t>
            </a:r>
            <a:r>
              <a:rPr lang="en-US" sz="1600" dirty="0" err="1">
                <a:latin typeface="+mj-lt"/>
                <a:hlinkClick r:id="rId3"/>
              </a:rPr>
              <a:t>traduzione-legale</a:t>
            </a:r>
            <a:r>
              <a:rPr lang="en-US" sz="1600" dirty="0">
                <a:latin typeface="+mj-lt"/>
                <a:hlinkClick r:id="rId3"/>
              </a:rPr>
              <a:t>/</a:t>
            </a:r>
            <a:endParaRPr lang="en-US" sz="1600" dirty="0">
              <a:latin typeface="+mj-lt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49091" y="1611520"/>
            <a:ext cx="8024580" cy="3939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>
                <a:solidFill>
                  <a:srgbClr val="984807"/>
                </a:solidFill>
                <a:latin typeface="Bookman Old Style"/>
                <a:cs typeface="Bookman Old Style"/>
              </a:rPr>
              <a:t>Termination</a:t>
            </a:r>
            <a:r>
              <a:rPr lang="en-GB" sz="2800" i="1" dirty="0">
                <a:solidFill>
                  <a:srgbClr val="984807"/>
                </a:solidFill>
                <a:latin typeface="Bookman Old Style"/>
                <a:cs typeface="Bookman Old Style"/>
              </a:rPr>
              <a:t> occurs when the </a:t>
            </a:r>
            <a:r>
              <a:rPr lang="en-GB" sz="2800" i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parties agree </a:t>
            </a:r>
            <a:r>
              <a:rPr lang="en-GB" sz="2800" i="1" dirty="0">
                <a:solidFill>
                  <a:srgbClr val="984807"/>
                </a:solidFill>
                <a:latin typeface="Bookman Old Style"/>
                <a:cs typeface="Bookman Old Style"/>
              </a:rPr>
              <a:t>to terminate the contract by </a:t>
            </a:r>
            <a:r>
              <a:rPr lang="en-GB" sz="2800" i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mutual consent</a:t>
            </a:r>
          </a:p>
          <a:p>
            <a:endParaRPr lang="en-GB" sz="2800" dirty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r>
              <a:rPr lang="en-GB" sz="2800" dirty="0" err="1">
                <a:solidFill>
                  <a:srgbClr val="984807"/>
                </a:solidFill>
                <a:latin typeface="Bookman Old Style"/>
                <a:cs typeface="Bookman Old Style"/>
              </a:rPr>
              <a:t>Risoluzione</a:t>
            </a:r>
            <a:endParaRPr lang="en-GB" sz="2800" dirty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r>
              <a:rPr lang="en-GB" sz="2800" dirty="0" err="1">
                <a:solidFill>
                  <a:srgbClr val="984807"/>
                </a:solidFill>
                <a:latin typeface="Bookman Old Style"/>
                <a:cs typeface="Bookman Old Style"/>
              </a:rPr>
              <a:t>Cessazione</a:t>
            </a:r>
            <a:endParaRPr lang="en-GB" sz="2800" dirty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r>
              <a:rPr lang="en-GB" sz="2800" dirty="0" err="1">
                <a:solidFill>
                  <a:srgbClr val="984807"/>
                </a:solidFill>
                <a:latin typeface="Bookman Old Style"/>
                <a:cs typeface="Bookman Old Style"/>
              </a:rPr>
              <a:t>Recesso</a:t>
            </a:r>
            <a:endParaRPr lang="en-GB" sz="2800" dirty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r>
              <a:rPr lang="en-GB" sz="2800" dirty="0" err="1">
                <a:solidFill>
                  <a:srgbClr val="984807"/>
                </a:solidFill>
                <a:latin typeface="Bookman Old Style"/>
                <a:cs typeface="Bookman Old Style"/>
              </a:rPr>
              <a:t>Disdetta</a:t>
            </a:r>
            <a:endParaRPr lang="en-GB" sz="2800" dirty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endParaRPr lang="en-GB" sz="2800" dirty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endParaRPr lang="en-GB" sz="2600" dirty="0">
              <a:solidFill>
                <a:srgbClr val="984807"/>
              </a:solidFill>
              <a:latin typeface="Bookman Old Style"/>
              <a:cs typeface="Bookman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2503586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riannaLogoAGTAlt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"/>
            <a:ext cx="2100072" cy="1520952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1581874"/>
            <a:ext cx="9166225" cy="0"/>
          </a:xfrm>
          <a:prstGeom prst="line">
            <a:avLst/>
          </a:prstGeom>
          <a:ln w="762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140" y="620688"/>
            <a:ext cx="6828432" cy="582084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953735"/>
                </a:solidFill>
                <a:latin typeface="Bookman Old Style"/>
                <a:cs typeface="Bookman Old Style"/>
              </a:rPr>
              <a:t>TERMINATION</a:t>
            </a:r>
            <a:endParaRPr lang="en-US" sz="3200" b="1" dirty="0">
              <a:solidFill>
                <a:srgbClr val="953735"/>
              </a:solidFill>
              <a:latin typeface="Bookman Old Style"/>
              <a:cs typeface="Bookman Old Style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57578" y="1529687"/>
            <a:ext cx="0" cy="5367390"/>
          </a:xfrm>
          <a:prstGeom prst="line">
            <a:avLst/>
          </a:prstGeom>
          <a:ln w="762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714880" y="1529688"/>
            <a:ext cx="0" cy="5261077"/>
          </a:xfrm>
          <a:prstGeom prst="line">
            <a:avLst/>
          </a:prstGeom>
          <a:ln w="57150" cmpd="sng">
            <a:solidFill>
              <a:srgbClr val="C30000"/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" y="6480074"/>
            <a:ext cx="9166224" cy="417003"/>
          </a:xfrm>
          <a:prstGeom prst="rect">
            <a:avLst/>
          </a:prstGeom>
          <a:solidFill>
            <a:srgbClr val="C3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08364" y="21359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20955"/>
            <a:ext cx="9166225" cy="8732"/>
          </a:xfrm>
          <a:prstGeom prst="line">
            <a:avLst/>
          </a:prstGeom>
          <a:ln w="57150" cmpd="sng">
            <a:solidFill>
              <a:srgbClr val="C30000"/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0" y="648007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+mj-lt"/>
                <a:hlinkClick r:id="rId3"/>
              </a:rPr>
              <a:t>http://</a:t>
            </a:r>
            <a:r>
              <a:rPr lang="en-US" sz="1600" dirty="0" err="1">
                <a:latin typeface="+mj-lt"/>
                <a:hlinkClick r:id="rId3"/>
              </a:rPr>
              <a:t>www.ariannagrasso.com</a:t>
            </a:r>
            <a:r>
              <a:rPr lang="en-US" sz="1600" dirty="0">
                <a:latin typeface="+mj-lt"/>
                <a:hlinkClick r:id="rId3"/>
              </a:rPr>
              <a:t>/</a:t>
            </a:r>
            <a:r>
              <a:rPr lang="en-US" sz="1600" dirty="0" err="1">
                <a:latin typeface="+mj-lt"/>
                <a:hlinkClick r:id="rId3"/>
              </a:rPr>
              <a:t>traduzione-legale</a:t>
            </a:r>
            <a:r>
              <a:rPr lang="en-US" sz="1600" dirty="0">
                <a:latin typeface="+mj-lt"/>
                <a:hlinkClick r:id="rId3"/>
              </a:rPr>
              <a:t>/</a:t>
            </a:r>
            <a:endParaRPr lang="en-US" sz="1600" dirty="0">
              <a:latin typeface="+mj-lt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49091" y="1611520"/>
            <a:ext cx="8024580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>
                <a:solidFill>
                  <a:srgbClr val="984807"/>
                </a:solidFill>
                <a:latin typeface="Bookman Old Style"/>
                <a:cs typeface="Bookman Old Style"/>
              </a:rPr>
              <a:t>Termination</a:t>
            </a:r>
            <a:r>
              <a:rPr lang="en-GB" sz="2800" i="1" dirty="0">
                <a:solidFill>
                  <a:srgbClr val="984807"/>
                </a:solidFill>
                <a:latin typeface="Bookman Old Style"/>
                <a:cs typeface="Bookman Old Style"/>
              </a:rPr>
              <a:t> occurs when the </a:t>
            </a:r>
            <a:r>
              <a:rPr lang="en-GB" sz="2800" i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parties agree </a:t>
            </a:r>
            <a:r>
              <a:rPr lang="en-GB" sz="2800" i="1" dirty="0">
                <a:solidFill>
                  <a:srgbClr val="984807"/>
                </a:solidFill>
                <a:latin typeface="Bookman Old Style"/>
                <a:cs typeface="Bookman Old Style"/>
              </a:rPr>
              <a:t>to terminate the contract by </a:t>
            </a:r>
            <a:r>
              <a:rPr lang="en-GB" sz="2800" i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mutual consent</a:t>
            </a:r>
          </a:p>
          <a:p>
            <a:endParaRPr lang="en-GB" sz="2800" i="1" dirty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r>
              <a:rPr lang="en-GB" sz="2800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Il </a:t>
            </a:r>
            <a:r>
              <a:rPr lang="en-GB" sz="2800" b="1" dirty="0" err="1">
                <a:solidFill>
                  <a:srgbClr val="984807"/>
                </a:solidFill>
                <a:latin typeface="Bookman Old Style"/>
                <a:cs typeface="Bookman Old Style"/>
              </a:rPr>
              <a:t>recesso</a:t>
            </a:r>
            <a:r>
              <a:rPr lang="en-GB" sz="2800" dirty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800" dirty="0" err="1">
                <a:solidFill>
                  <a:srgbClr val="984807"/>
                </a:solidFill>
                <a:latin typeface="Bookman Old Style"/>
                <a:cs typeface="Bookman Old Style"/>
              </a:rPr>
              <a:t>si</a:t>
            </a:r>
            <a:r>
              <a:rPr lang="en-GB" sz="2800" dirty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800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configura</a:t>
            </a:r>
            <a:r>
              <a:rPr lang="en-GB" sz="2800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800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quando</a:t>
            </a:r>
            <a:r>
              <a:rPr lang="en-GB" sz="2800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800" dirty="0">
                <a:solidFill>
                  <a:srgbClr val="984807"/>
                </a:solidFill>
                <a:latin typeface="Bookman Old Style"/>
                <a:cs typeface="Bookman Old Style"/>
              </a:rPr>
              <a:t>le </a:t>
            </a:r>
            <a:r>
              <a:rPr lang="en-GB" sz="2800" dirty="0" err="1">
                <a:solidFill>
                  <a:srgbClr val="984807"/>
                </a:solidFill>
                <a:latin typeface="Bookman Old Style"/>
                <a:cs typeface="Bookman Old Style"/>
              </a:rPr>
              <a:t>parti</a:t>
            </a:r>
            <a:r>
              <a:rPr lang="en-GB" sz="2800" dirty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800" dirty="0" err="1">
                <a:solidFill>
                  <a:srgbClr val="984807"/>
                </a:solidFill>
                <a:latin typeface="Bookman Old Style"/>
                <a:cs typeface="Bookman Old Style"/>
              </a:rPr>
              <a:t>concordano</a:t>
            </a:r>
            <a:r>
              <a:rPr lang="en-GB" sz="2800" dirty="0">
                <a:solidFill>
                  <a:srgbClr val="984807"/>
                </a:solidFill>
                <a:latin typeface="Bookman Old Style"/>
                <a:cs typeface="Bookman Old Style"/>
              </a:rPr>
              <a:t> di </a:t>
            </a:r>
            <a:r>
              <a:rPr lang="en-GB" sz="2800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sciogliere</a:t>
            </a:r>
            <a:r>
              <a:rPr lang="en-GB" sz="2800" b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800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il</a:t>
            </a:r>
            <a:r>
              <a:rPr lang="en-GB" sz="2800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800" dirty="0" err="1">
                <a:solidFill>
                  <a:srgbClr val="984807"/>
                </a:solidFill>
                <a:latin typeface="Bookman Old Style"/>
                <a:cs typeface="Bookman Old Style"/>
              </a:rPr>
              <a:t>contratto</a:t>
            </a:r>
            <a:r>
              <a:rPr lang="en-GB" sz="2800" dirty="0">
                <a:solidFill>
                  <a:srgbClr val="984807"/>
                </a:solidFill>
                <a:latin typeface="Bookman Old Style"/>
                <a:cs typeface="Bookman Old Style"/>
              </a:rPr>
              <a:t> per </a:t>
            </a:r>
            <a:r>
              <a:rPr lang="en-GB" sz="2800" dirty="0" err="1">
                <a:solidFill>
                  <a:srgbClr val="984807"/>
                </a:solidFill>
                <a:latin typeface="Bookman Old Style"/>
                <a:cs typeface="Bookman Old Style"/>
              </a:rPr>
              <a:t>mutuo</a:t>
            </a:r>
            <a:r>
              <a:rPr lang="en-GB" sz="2800" dirty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800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consenso</a:t>
            </a:r>
            <a:endParaRPr lang="en-GB" sz="2800" dirty="0" smtClean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endParaRPr lang="en-GB" sz="2800" dirty="0" smtClean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endParaRPr lang="en-GB" sz="2800" b="1" dirty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r>
              <a:rPr lang="en-GB" sz="2800" b="1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Dichiarazione</a:t>
            </a:r>
            <a:r>
              <a:rPr lang="en-GB" sz="2800" b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800" b="1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unilaterale</a:t>
            </a:r>
            <a:r>
              <a:rPr lang="en-GB" sz="2800" b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di </a:t>
            </a:r>
            <a:r>
              <a:rPr lang="en-GB" sz="2800" b="1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volontà</a:t>
            </a:r>
            <a:r>
              <a:rPr lang="en-GB" sz="2800" b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di </a:t>
            </a:r>
            <a:r>
              <a:rPr lang="en-GB" sz="2800" b="1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sciogliere</a:t>
            </a:r>
            <a:r>
              <a:rPr lang="en-GB" sz="2800" b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800" b="1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il</a:t>
            </a:r>
            <a:r>
              <a:rPr lang="en-GB" sz="2800" b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800" b="1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contratto</a:t>
            </a:r>
            <a:endParaRPr lang="en-GB" sz="2800" b="1" dirty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endParaRPr lang="en-GB" sz="2600" dirty="0">
              <a:solidFill>
                <a:srgbClr val="984807"/>
              </a:solidFill>
              <a:latin typeface="Bookman Old Style"/>
              <a:cs typeface="Bookman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42581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riannaLogoAGTAlt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"/>
            <a:ext cx="2100072" cy="1520952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1581874"/>
            <a:ext cx="9166225" cy="0"/>
          </a:xfrm>
          <a:prstGeom prst="line">
            <a:avLst/>
          </a:prstGeom>
          <a:ln w="762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140" y="620688"/>
            <a:ext cx="6828432" cy="582084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953735"/>
                </a:solidFill>
                <a:latin typeface="Bookman Old Style"/>
                <a:cs typeface="Bookman Old Style"/>
              </a:rPr>
              <a:t>TERMINATION</a:t>
            </a:r>
            <a:endParaRPr lang="en-US" sz="3200" b="1" dirty="0">
              <a:solidFill>
                <a:srgbClr val="953735"/>
              </a:solidFill>
              <a:latin typeface="Bookman Old Style"/>
              <a:cs typeface="Bookman Old Style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57578" y="1529687"/>
            <a:ext cx="0" cy="5367390"/>
          </a:xfrm>
          <a:prstGeom prst="line">
            <a:avLst/>
          </a:prstGeom>
          <a:ln w="762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714880" y="1529688"/>
            <a:ext cx="0" cy="5261077"/>
          </a:xfrm>
          <a:prstGeom prst="line">
            <a:avLst/>
          </a:prstGeom>
          <a:ln w="57150" cmpd="sng">
            <a:solidFill>
              <a:srgbClr val="C30000"/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" y="6480074"/>
            <a:ext cx="9166224" cy="417003"/>
          </a:xfrm>
          <a:prstGeom prst="rect">
            <a:avLst/>
          </a:prstGeom>
          <a:solidFill>
            <a:srgbClr val="C3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08364" y="21359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20955"/>
            <a:ext cx="9166225" cy="8732"/>
          </a:xfrm>
          <a:prstGeom prst="line">
            <a:avLst/>
          </a:prstGeom>
          <a:ln w="57150" cmpd="sng">
            <a:solidFill>
              <a:srgbClr val="C30000"/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0" y="648007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+mj-lt"/>
                <a:hlinkClick r:id="rId3"/>
              </a:rPr>
              <a:t>http://</a:t>
            </a:r>
            <a:r>
              <a:rPr lang="en-US" sz="1600" dirty="0" err="1">
                <a:latin typeface="+mj-lt"/>
                <a:hlinkClick r:id="rId3"/>
              </a:rPr>
              <a:t>www.ariannagrasso.com</a:t>
            </a:r>
            <a:r>
              <a:rPr lang="en-US" sz="1600" dirty="0">
                <a:latin typeface="+mj-lt"/>
                <a:hlinkClick r:id="rId3"/>
              </a:rPr>
              <a:t>/</a:t>
            </a:r>
            <a:r>
              <a:rPr lang="en-US" sz="1600" dirty="0" err="1">
                <a:latin typeface="+mj-lt"/>
                <a:hlinkClick r:id="rId3"/>
              </a:rPr>
              <a:t>traduzione-legale</a:t>
            </a:r>
            <a:r>
              <a:rPr lang="en-US" sz="1600" dirty="0">
                <a:latin typeface="+mj-lt"/>
                <a:hlinkClick r:id="rId3"/>
              </a:rPr>
              <a:t>/</a:t>
            </a:r>
            <a:endParaRPr lang="en-US" sz="1600" dirty="0">
              <a:latin typeface="+mj-lt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49091" y="1611520"/>
            <a:ext cx="8024580" cy="3939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In the event of </a:t>
            </a:r>
            <a:r>
              <a:rPr lang="en-GB" sz="2800" b="1" i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termination</a:t>
            </a:r>
            <a:r>
              <a:rPr lang="en-GB" sz="2800" i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for breach by the Seller…</a:t>
            </a:r>
          </a:p>
          <a:p>
            <a:endParaRPr lang="en-GB" sz="2800" i="1" dirty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r>
              <a:rPr lang="en-GB" sz="2800" dirty="0" err="1">
                <a:solidFill>
                  <a:srgbClr val="984807"/>
                </a:solidFill>
                <a:latin typeface="Bookman Old Style"/>
                <a:cs typeface="Bookman Old Style"/>
              </a:rPr>
              <a:t>Risoluzione</a:t>
            </a:r>
            <a:endParaRPr lang="en-GB" sz="2800" dirty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r>
              <a:rPr lang="en-GB" sz="2800" dirty="0" err="1">
                <a:solidFill>
                  <a:srgbClr val="984807"/>
                </a:solidFill>
                <a:latin typeface="Bookman Old Style"/>
                <a:cs typeface="Bookman Old Style"/>
              </a:rPr>
              <a:t>Cessazione</a:t>
            </a:r>
            <a:endParaRPr lang="en-GB" sz="2800" dirty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r>
              <a:rPr lang="en-GB" sz="2800" dirty="0" err="1">
                <a:solidFill>
                  <a:srgbClr val="984807"/>
                </a:solidFill>
                <a:latin typeface="Bookman Old Style"/>
                <a:cs typeface="Bookman Old Style"/>
              </a:rPr>
              <a:t>Recesso</a:t>
            </a:r>
            <a:endParaRPr lang="en-GB" sz="2800" dirty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r>
              <a:rPr lang="en-GB" sz="2800" dirty="0" err="1">
                <a:solidFill>
                  <a:srgbClr val="984807"/>
                </a:solidFill>
                <a:latin typeface="Bookman Old Style"/>
                <a:cs typeface="Bookman Old Style"/>
              </a:rPr>
              <a:t>Disdetta</a:t>
            </a:r>
            <a:endParaRPr lang="en-GB" sz="2800" dirty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endParaRPr lang="en-GB" sz="2800" dirty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endParaRPr lang="en-GB" sz="2600" dirty="0">
              <a:solidFill>
                <a:srgbClr val="984807"/>
              </a:solidFill>
              <a:latin typeface="Bookman Old Style"/>
              <a:cs typeface="Bookman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627750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riannaLogoAGTAlt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"/>
            <a:ext cx="2100072" cy="1520952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1581874"/>
            <a:ext cx="9166225" cy="0"/>
          </a:xfrm>
          <a:prstGeom prst="line">
            <a:avLst/>
          </a:prstGeom>
          <a:ln w="762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140" y="620688"/>
            <a:ext cx="6828432" cy="582084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953735"/>
                </a:solidFill>
                <a:latin typeface="Bookman Old Style"/>
                <a:cs typeface="Bookman Old Style"/>
              </a:rPr>
              <a:t>TERMINATION</a:t>
            </a:r>
            <a:endParaRPr lang="en-US" sz="3200" b="1" dirty="0">
              <a:solidFill>
                <a:srgbClr val="953735"/>
              </a:solidFill>
              <a:latin typeface="Bookman Old Style"/>
              <a:cs typeface="Bookman Old Style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57578" y="1529687"/>
            <a:ext cx="0" cy="5367390"/>
          </a:xfrm>
          <a:prstGeom prst="line">
            <a:avLst/>
          </a:prstGeom>
          <a:ln w="762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714880" y="1529688"/>
            <a:ext cx="0" cy="5261077"/>
          </a:xfrm>
          <a:prstGeom prst="line">
            <a:avLst/>
          </a:prstGeom>
          <a:ln w="57150" cmpd="sng">
            <a:solidFill>
              <a:srgbClr val="C30000"/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" y="6480074"/>
            <a:ext cx="9166224" cy="417003"/>
          </a:xfrm>
          <a:prstGeom prst="rect">
            <a:avLst/>
          </a:prstGeom>
          <a:solidFill>
            <a:srgbClr val="C3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08364" y="21359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20955"/>
            <a:ext cx="9166225" cy="8732"/>
          </a:xfrm>
          <a:prstGeom prst="line">
            <a:avLst/>
          </a:prstGeom>
          <a:ln w="57150" cmpd="sng">
            <a:solidFill>
              <a:srgbClr val="C30000"/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0" y="648007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+mj-lt"/>
                <a:hlinkClick r:id="rId3"/>
              </a:rPr>
              <a:t>http://</a:t>
            </a:r>
            <a:r>
              <a:rPr lang="en-US" sz="1600" dirty="0" err="1">
                <a:latin typeface="+mj-lt"/>
                <a:hlinkClick r:id="rId3"/>
              </a:rPr>
              <a:t>www.ariannagrasso.com</a:t>
            </a:r>
            <a:r>
              <a:rPr lang="en-US" sz="1600" dirty="0">
                <a:latin typeface="+mj-lt"/>
                <a:hlinkClick r:id="rId3"/>
              </a:rPr>
              <a:t>/</a:t>
            </a:r>
            <a:r>
              <a:rPr lang="en-US" sz="1600" dirty="0" err="1">
                <a:latin typeface="+mj-lt"/>
                <a:hlinkClick r:id="rId3"/>
              </a:rPr>
              <a:t>traduzione-legale</a:t>
            </a:r>
            <a:r>
              <a:rPr lang="en-US" sz="1600" dirty="0">
                <a:latin typeface="+mj-lt"/>
                <a:hlinkClick r:id="rId3"/>
              </a:rPr>
              <a:t>/</a:t>
            </a:r>
            <a:endParaRPr lang="en-US" sz="1600" dirty="0">
              <a:latin typeface="+mj-lt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49091" y="1611520"/>
            <a:ext cx="80245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rgbClr val="984807"/>
                </a:solidFill>
                <a:latin typeface="Bookman Old Style"/>
                <a:cs typeface="Bookman Old Style"/>
              </a:rPr>
              <a:t>In the event of </a:t>
            </a:r>
            <a:r>
              <a:rPr lang="en-GB" sz="2800" b="1" i="1" dirty="0">
                <a:solidFill>
                  <a:srgbClr val="984807"/>
                </a:solidFill>
                <a:latin typeface="Bookman Old Style"/>
                <a:cs typeface="Bookman Old Style"/>
              </a:rPr>
              <a:t>termination</a:t>
            </a:r>
            <a:r>
              <a:rPr lang="en-GB" sz="2800" i="1" dirty="0">
                <a:solidFill>
                  <a:srgbClr val="984807"/>
                </a:solidFill>
                <a:latin typeface="Bookman Old Style"/>
                <a:cs typeface="Bookman Old Style"/>
              </a:rPr>
              <a:t> for breach by the Seller…</a:t>
            </a:r>
          </a:p>
          <a:p>
            <a:endParaRPr lang="en-GB" sz="2800" i="1" dirty="0" smtClean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r>
              <a:rPr lang="en-GB" sz="2800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In </a:t>
            </a:r>
            <a:r>
              <a:rPr lang="en-GB" sz="2800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caso</a:t>
            </a:r>
            <a:r>
              <a:rPr lang="en-GB" sz="2800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di </a:t>
            </a:r>
            <a:r>
              <a:rPr lang="en-GB" sz="2800" b="1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risoluzione</a:t>
            </a:r>
            <a:r>
              <a:rPr lang="en-GB" sz="2800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per </a:t>
            </a:r>
            <a:r>
              <a:rPr lang="en-GB" sz="2800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inadempimento</a:t>
            </a:r>
            <a:r>
              <a:rPr lang="en-GB" sz="2800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da parte del </a:t>
            </a:r>
            <a:r>
              <a:rPr lang="en-GB" sz="2800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Fornitore</a:t>
            </a:r>
            <a:endParaRPr lang="en-GB" sz="2800" dirty="0" smtClean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endParaRPr lang="en-GB" sz="2800" dirty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r>
              <a:rPr lang="en-GB" sz="2800" b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La </a:t>
            </a:r>
            <a:r>
              <a:rPr lang="en-GB" sz="2800" b="1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risoluzione</a:t>
            </a:r>
            <a:r>
              <a:rPr lang="en-GB" sz="2800" b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800" b="1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è</a:t>
            </a:r>
            <a:r>
              <a:rPr lang="en-GB" sz="2800" b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800" b="1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un’ipotesi</a:t>
            </a:r>
            <a:r>
              <a:rPr lang="en-GB" sz="2800" b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di </a:t>
            </a:r>
            <a:r>
              <a:rPr lang="en-GB" sz="2800" b="1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scioglimento</a:t>
            </a:r>
            <a:r>
              <a:rPr lang="en-GB" sz="2800" b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800" b="1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anticipato</a:t>
            </a:r>
            <a:r>
              <a:rPr lang="en-GB" sz="2800" b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del </a:t>
            </a:r>
            <a:r>
              <a:rPr lang="en-GB" sz="2800" b="1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contratto</a:t>
            </a:r>
            <a:r>
              <a:rPr lang="en-GB" sz="2800" b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800" b="1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determinata</a:t>
            </a:r>
            <a:r>
              <a:rPr lang="en-GB" sz="2800" b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, </a:t>
            </a:r>
            <a:r>
              <a:rPr lang="en-GB" sz="2800" b="1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tra</a:t>
            </a:r>
            <a:r>
              <a:rPr lang="en-GB" sz="2800" b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800" b="1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l’altro</a:t>
            </a:r>
            <a:r>
              <a:rPr lang="en-GB" sz="2800" b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, </a:t>
            </a:r>
            <a:r>
              <a:rPr lang="en-GB" sz="2800" b="1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dall’inadempimento</a:t>
            </a:r>
            <a:r>
              <a:rPr lang="en-GB" sz="2800" b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800" b="1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delle</a:t>
            </a:r>
            <a:r>
              <a:rPr lang="en-GB" sz="2800" b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800" b="1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parti</a:t>
            </a:r>
            <a:r>
              <a:rPr lang="en-GB" sz="2800" b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.</a:t>
            </a:r>
            <a:endParaRPr lang="en-GB" sz="2800" b="1" dirty="0">
              <a:solidFill>
                <a:srgbClr val="984807"/>
              </a:solidFill>
              <a:latin typeface="Bookman Old Style"/>
              <a:cs typeface="Bookman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3132035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riannaLogoAGTAlt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"/>
            <a:ext cx="2100072" cy="1520952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1581874"/>
            <a:ext cx="9166225" cy="0"/>
          </a:xfrm>
          <a:prstGeom prst="line">
            <a:avLst/>
          </a:prstGeom>
          <a:ln w="762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140" y="620688"/>
            <a:ext cx="6828432" cy="582084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953735"/>
                </a:solidFill>
                <a:latin typeface="Bookman Old Style"/>
                <a:cs typeface="Bookman Old Style"/>
              </a:rPr>
              <a:t>TERMINATION</a:t>
            </a:r>
            <a:endParaRPr lang="en-US" sz="3200" b="1" dirty="0">
              <a:solidFill>
                <a:srgbClr val="953735"/>
              </a:solidFill>
              <a:latin typeface="Bookman Old Style"/>
              <a:cs typeface="Bookman Old Style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57578" y="1529687"/>
            <a:ext cx="0" cy="5367390"/>
          </a:xfrm>
          <a:prstGeom prst="line">
            <a:avLst/>
          </a:prstGeom>
          <a:ln w="762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714880" y="1529688"/>
            <a:ext cx="0" cy="5261077"/>
          </a:xfrm>
          <a:prstGeom prst="line">
            <a:avLst/>
          </a:prstGeom>
          <a:ln w="57150" cmpd="sng">
            <a:solidFill>
              <a:srgbClr val="C30000"/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" y="6480074"/>
            <a:ext cx="9166224" cy="417003"/>
          </a:xfrm>
          <a:prstGeom prst="rect">
            <a:avLst/>
          </a:prstGeom>
          <a:solidFill>
            <a:srgbClr val="C3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08364" y="21359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20955"/>
            <a:ext cx="9166225" cy="8732"/>
          </a:xfrm>
          <a:prstGeom prst="line">
            <a:avLst/>
          </a:prstGeom>
          <a:ln w="57150" cmpd="sng">
            <a:solidFill>
              <a:srgbClr val="C30000"/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0" y="648007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+mj-lt"/>
                <a:hlinkClick r:id="rId3"/>
              </a:rPr>
              <a:t>http://</a:t>
            </a:r>
            <a:r>
              <a:rPr lang="en-US" sz="1600" dirty="0" err="1">
                <a:latin typeface="+mj-lt"/>
                <a:hlinkClick r:id="rId3"/>
              </a:rPr>
              <a:t>www.ariannagrasso.com</a:t>
            </a:r>
            <a:r>
              <a:rPr lang="en-US" sz="1600" dirty="0">
                <a:latin typeface="+mj-lt"/>
                <a:hlinkClick r:id="rId3"/>
              </a:rPr>
              <a:t>/</a:t>
            </a:r>
            <a:r>
              <a:rPr lang="en-US" sz="1600" dirty="0" err="1">
                <a:latin typeface="+mj-lt"/>
                <a:hlinkClick r:id="rId3"/>
              </a:rPr>
              <a:t>traduzione-legale</a:t>
            </a:r>
            <a:r>
              <a:rPr lang="en-US" sz="1600" dirty="0">
                <a:latin typeface="+mj-lt"/>
                <a:hlinkClick r:id="rId3"/>
              </a:rPr>
              <a:t>/</a:t>
            </a:r>
            <a:endParaRPr lang="en-US" sz="1600" dirty="0">
              <a:latin typeface="+mj-lt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49091" y="1611520"/>
            <a:ext cx="8024580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rgbClr val="984807"/>
                </a:solidFill>
                <a:latin typeface="Bookman Old Style"/>
                <a:cs typeface="Bookman Old Style"/>
              </a:rPr>
              <a:t>This agreement shall </a:t>
            </a:r>
            <a:r>
              <a:rPr lang="en-GB" sz="2800" i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automatically be renewed </a:t>
            </a:r>
            <a:r>
              <a:rPr lang="en-GB" sz="2800" i="1" dirty="0">
                <a:solidFill>
                  <a:srgbClr val="984807"/>
                </a:solidFill>
                <a:latin typeface="Bookman Old Style"/>
                <a:cs typeface="Bookman Old Style"/>
              </a:rPr>
              <a:t>for subsequent </a:t>
            </a:r>
            <a:r>
              <a:rPr lang="en-GB" sz="2800" i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terms of </a:t>
            </a:r>
            <a:r>
              <a:rPr lang="en-GB" sz="2800" i="1" dirty="0">
                <a:solidFill>
                  <a:srgbClr val="984807"/>
                </a:solidFill>
                <a:latin typeface="Bookman Old Style"/>
                <a:cs typeface="Bookman Old Style"/>
              </a:rPr>
              <a:t>1 (one) year, unless a notice of </a:t>
            </a:r>
            <a:r>
              <a:rPr lang="en-GB" sz="2800" b="1" i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termination </a:t>
            </a:r>
            <a:r>
              <a:rPr lang="en-GB" sz="2800" i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is </a:t>
            </a:r>
            <a:r>
              <a:rPr lang="en-GB" sz="2800" i="1" dirty="0">
                <a:solidFill>
                  <a:srgbClr val="984807"/>
                </a:solidFill>
                <a:latin typeface="Bookman Old Style"/>
                <a:cs typeface="Bookman Old Style"/>
              </a:rPr>
              <a:t>sent 3 (three) </a:t>
            </a:r>
            <a:r>
              <a:rPr lang="en-GB" sz="2800" i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months before </a:t>
            </a:r>
            <a:r>
              <a:rPr lang="en-GB" sz="2800" i="1" dirty="0">
                <a:solidFill>
                  <a:srgbClr val="984807"/>
                </a:solidFill>
                <a:latin typeface="Bookman Old Style"/>
                <a:cs typeface="Bookman Old Style"/>
              </a:rPr>
              <a:t>the expiry date of the </a:t>
            </a:r>
            <a:r>
              <a:rPr lang="en-GB" sz="2800" i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initial term </a:t>
            </a:r>
            <a:r>
              <a:rPr lang="en-GB" sz="2800" i="1" dirty="0">
                <a:solidFill>
                  <a:srgbClr val="984807"/>
                </a:solidFill>
                <a:latin typeface="Bookman Old Style"/>
                <a:cs typeface="Bookman Old Style"/>
              </a:rPr>
              <a:t>or the subsequent terms of the</a:t>
            </a:r>
          </a:p>
          <a:p>
            <a:r>
              <a:rPr lang="en-GB" sz="2800" i="1" dirty="0">
                <a:solidFill>
                  <a:srgbClr val="984807"/>
                </a:solidFill>
                <a:latin typeface="Bookman Old Style"/>
                <a:cs typeface="Bookman Old Style"/>
              </a:rPr>
              <a:t>agreement </a:t>
            </a:r>
            <a:endParaRPr lang="en-GB" sz="2800" i="1" dirty="0" smtClean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endParaRPr lang="en-GB" sz="2800" i="1" dirty="0" smtClean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r>
              <a:rPr lang="en-GB" sz="2800" dirty="0" err="1">
                <a:solidFill>
                  <a:srgbClr val="984807"/>
                </a:solidFill>
                <a:latin typeface="Bookman Old Style"/>
                <a:cs typeface="Bookman Old Style"/>
              </a:rPr>
              <a:t>Risoluzione</a:t>
            </a:r>
            <a:endParaRPr lang="en-GB" sz="2800" dirty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r>
              <a:rPr lang="en-GB" sz="2800" dirty="0" err="1">
                <a:solidFill>
                  <a:srgbClr val="984807"/>
                </a:solidFill>
                <a:latin typeface="Bookman Old Style"/>
                <a:cs typeface="Bookman Old Style"/>
              </a:rPr>
              <a:t>Cessazione</a:t>
            </a:r>
            <a:endParaRPr lang="en-GB" sz="2800" dirty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r>
              <a:rPr lang="en-GB" sz="2800" dirty="0" err="1">
                <a:solidFill>
                  <a:srgbClr val="984807"/>
                </a:solidFill>
                <a:latin typeface="Bookman Old Style"/>
                <a:cs typeface="Bookman Old Style"/>
              </a:rPr>
              <a:t>Recesso</a:t>
            </a:r>
            <a:endParaRPr lang="en-GB" sz="2800" dirty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r>
              <a:rPr lang="en-GB" sz="2800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Disdetta</a:t>
            </a:r>
            <a:endParaRPr lang="en-GB" sz="2800" dirty="0">
              <a:solidFill>
                <a:srgbClr val="984807"/>
              </a:solidFill>
              <a:latin typeface="Bookman Old Style"/>
              <a:cs typeface="Bookman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2415691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riannaLogoAGTAlt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"/>
            <a:ext cx="2100072" cy="1520952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1581874"/>
            <a:ext cx="9166225" cy="0"/>
          </a:xfrm>
          <a:prstGeom prst="line">
            <a:avLst/>
          </a:prstGeom>
          <a:ln w="762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140" y="620688"/>
            <a:ext cx="6828432" cy="582084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953735"/>
                </a:solidFill>
                <a:latin typeface="Bookman Old Style"/>
                <a:cs typeface="Bookman Old Style"/>
              </a:rPr>
              <a:t>TERMINATION</a:t>
            </a:r>
            <a:endParaRPr lang="en-US" sz="3200" b="1" dirty="0">
              <a:solidFill>
                <a:srgbClr val="953735"/>
              </a:solidFill>
              <a:latin typeface="Bookman Old Style"/>
              <a:cs typeface="Bookman Old Style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57578" y="1529687"/>
            <a:ext cx="0" cy="5367390"/>
          </a:xfrm>
          <a:prstGeom prst="line">
            <a:avLst/>
          </a:prstGeom>
          <a:ln w="762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714880" y="1529688"/>
            <a:ext cx="0" cy="5261077"/>
          </a:xfrm>
          <a:prstGeom prst="line">
            <a:avLst/>
          </a:prstGeom>
          <a:ln w="57150" cmpd="sng">
            <a:solidFill>
              <a:srgbClr val="C30000"/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" y="6480074"/>
            <a:ext cx="9166224" cy="417003"/>
          </a:xfrm>
          <a:prstGeom prst="rect">
            <a:avLst/>
          </a:prstGeom>
          <a:solidFill>
            <a:srgbClr val="C3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08364" y="21359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20955"/>
            <a:ext cx="9166225" cy="8732"/>
          </a:xfrm>
          <a:prstGeom prst="line">
            <a:avLst/>
          </a:prstGeom>
          <a:ln w="57150" cmpd="sng">
            <a:solidFill>
              <a:srgbClr val="C30000"/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0" y="648007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+mj-lt"/>
                <a:hlinkClick r:id="rId3"/>
              </a:rPr>
              <a:t>http://</a:t>
            </a:r>
            <a:r>
              <a:rPr lang="en-US" sz="1600" dirty="0" err="1">
                <a:latin typeface="+mj-lt"/>
                <a:hlinkClick r:id="rId3"/>
              </a:rPr>
              <a:t>www.ariannagrasso.com</a:t>
            </a:r>
            <a:r>
              <a:rPr lang="en-US" sz="1600" dirty="0">
                <a:latin typeface="+mj-lt"/>
                <a:hlinkClick r:id="rId3"/>
              </a:rPr>
              <a:t>/</a:t>
            </a:r>
            <a:r>
              <a:rPr lang="en-US" sz="1600" dirty="0" err="1">
                <a:latin typeface="+mj-lt"/>
                <a:hlinkClick r:id="rId3"/>
              </a:rPr>
              <a:t>traduzione-legale</a:t>
            </a:r>
            <a:r>
              <a:rPr lang="en-US" sz="1600" dirty="0">
                <a:latin typeface="+mj-lt"/>
                <a:hlinkClick r:id="rId3"/>
              </a:rPr>
              <a:t>/</a:t>
            </a:r>
            <a:endParaRPr lang="en-US" sz="1600" dirty="0">
              <a:latin typeface="+mj-lt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49091" y="1611520"/>
            <a:ext cx="802458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i="1" dirty="0">
                <a:solidFill>
                  <a:srgbClr val="984807"/>
                </a:solidFill>
                <a:latin typeface="Bookman Old Style"/>
                <a:cs typeface="Bookman Old Style"/>
              </a:rPr>
              <a:t>This agreement shall </a:t>
            </a:r>
            <a:r>
              <a:rPr lang="en-GB" sz="2200" i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automatically be renewed </a:t>
            </a:r>
            <a:r>
              <a:rPr lang="en-GB" sz="2200" i="1" dirty="0">
                <a:solidFill>
                  <a:srgbClr val="984807"/>
                </a:solidFill>
                <a:latin typeface="Bookman Old Style"/>
                <a:cs typeface="Bookman Old Style"/>
              </a:rPr>
              <a:t>for subsequent </a:t>
            </a:r>
            <a:r>
              <a:rPr lang="en-GB" sz="2200" i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terms of </a:t>
            </a:r>
            <a:r>
              <a:rPr lang="en-GB" sz="2200" i="1" dirty="0">
                <a:solidFill>
                  <a:srgbClr val="984807"/>
                </a:solidFill>
                <a:latin typeface="Bookman Old Style"/>
                <a:cs typeface="Bookman Old Style"/>
              </a:rPr>
              <a:t>1 (one) year, unless a notice of </a:t>
            </a:r>
            <a:r>
              <a:rPr lang="en-GB" sz="2200" b="1" i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termination </a:t>
            </a:r>
            <a:r>
              <a:rPr lang="en-GB" sz="2200" i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is </a:t>
            </a:r>
            <a:r>
              <a:rPr lang="en-GB" sz="2200" i="1" dirty="0">
                <a:solidFill>
                  <a:srgbClr val="984807"/>
                </a:solidFill>
                <a:latin typeface="Bookman Old Style"/>
                <a:cs typeface="Bookman Old Style"/>
              </a:rPr>
              <a:t>sent 3 (three) </a:t>
            </a:r>
            <a:r>
              <a:rPr lang="en-GB" sz="2200" i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months before </a:t>
            </a:r>
            <a:r>
              <a:rPr lang="en-GB" sz="2200" i="1" dirty="0">
                <a:solidFill>
                  <a:srgbClr val="984807"/>
                </a:solidFill>
                <a:latin typeface="Bookman Old Style"/>
                <a:cs typeface="Bookman Old Style"/>
              </a:rPr>
              <a:t>the expiry date of the </a:t>
            </a:r>
            <a:r>
              <a:rPr lang="en-GB" sz="2200" i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initial term </a:t>
            </a:r>
            <a:r>
              <a:rPr lang="en-GB" sz="2200" i="1" dirty="0">
                <a:solidFill>
                  <a:srgbClr val="984807"/>
                </a:solidFill>
                <a:latin typeface="Bookman Old Style"/>
                <a:cs typeface="Bookman Old Style"/>
              </a:rPr>
              <a:t>or the subsequent terms of </a:t>
            </a:r>
            <a:r>
              <a:rPr lang="en-GB" sz="2200" i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the agreement </a:t>
            </a:r>
          </a:p>
          <a:p>
            <a:endParaRPr lang="en-GB" sz="2200" dirty="0" smtClean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r>
              <a:rPr lang="en-GB" sz="2200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Il </a:t>
            </a:r>
            <a:r>
              <a:rPr lang="en-GB" sz="2200" dirty="0" err="1">
                <a:solidFill>
                  <a:srgbClr val="984807"/>
                </a:solidFill>
                <a:latin typeface="Bookman Old Style"/>
                <a:cs typeface="Bookman Old Style"/>
              </a:rPr>
              <a:t>presente</a:t>
            </a:r>
            <a:r>
              <a:rPr lang="en-GB" sz="2200" dirty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200" dirty="0" err="1">
                <a:solidFill>
                  <a:srgbClr val="984807"/>
                </a:solidFill>
                <a:latin typeface="Bookman Old Style"/>
                <a:cs typeface="Bookman Old Style"/>
              </a:rPr>
              <a:t>contratto</a:t>
            </a:r>
            <a:r>
              <a:rPr lang="en-GB" sz="2200" dirty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200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si</a:t>
            </a:r>
            <a:r>
              <a:rPr lang="en-GB" sz="2200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200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rinnoverà</a:t>
            </a:r>
            <a:r>
              <a:rPr lang="en-GB" sz="2200" dirty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200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automaticamente</a:t>
            </a:r>
            <a:r>
              <a:rPr lang="en-GB" sz="2200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200" dirty="0">
                <a:solidFill>
                  <a:srgbClr val="984807"/>
                </a:solidFill>
                <a:latin typeface="Bookman Old Style"/>
                <a:cs typeface="Bookman Old Style"/>
              </a:rPr>
              <a:t>per </a:t>
            </a:r>
            <a:r>
              <a:rPr lang="en-GB" sz="2200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successivi</a:t>
            </a:r>
            <a:r>
              <a:rPr lang="en-GB" sz="2200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200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periodi</a:t>
            </a:r>
            <a:r>
              <a:rPr lang="en-GB" sz="2200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200" dirty="0">
                <a:solidFill>
                  <a:srgbClr val="984807"/>
                </a:solidFill>
                <a:latin typeface="Bookman Old Style"/>
                <a:cs typeface="Bookman Old Style"/>
              </a:rPr>
              <a:t>di 1 (</a:t>
            </a:r>
            <a:r>
              <a:rPr lang="en-GB" sz="2200" dirty="0" err="1">
                <a:solidFill>
                  <a:srgbClr val="984807"/>
                </a:solidFill>
                <a:latin typeface="Bookman Old Style"/>
                <a:cs typeface="Bookman Old Style"/>
              </a:rPr>
              <a:t>uno</a:t>
            </a:r>
            <a:r>
              <a:rPr lang="en-GB" sz="2200" dirty="0">
                <a:solidFill>
                  <a:srgbClr val="984807"/>
                </a:solidFill>
                <a:latin typeface="Bookman Old Style"/>
                <a:cs typeface="Bookman Old Style"/>
              </a:rPr>
              <a:t>) anno, </a:t>
            </a:r>
            <a:r>
              <a:rPr lang="en-GB" sz="2200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fatto</a:t>
            </a:r>
            <a:r>
              <a:rPr lang="en-GB" sz="2200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salvo </a:t>
            </a:r>
            <a:r>
              <a:rPr lang="en-GB" sz="2200" dirty="0" err="1">
                <a:solidFill>
                  <a:srgbClr val="984807"/>
                </a:solidFill>
                <a:latin typeface="Bookman Old Style"/>
                <a:cs typeface="Bookman Old Style"/>
              </a:rPr>
              <a:t>l’invio</a:t>
            </a:r>
            <a:r>
              <a:rPr lang="en-GB" sz="2200" dirty="0">
                <a:solidFill>
                  <a:srgbClr val="984807"/>
                </a:solidFill>
                <a:latin typeface="Bookman Old Style"/>
                <a:cs typeface="Bookman Old Style"/>
              </a:rPr>
              <a:t> di </a:t>
            </a:r>
            <a:r>
              <a:rPr lang="en-GB" sz="2200" dirty="0" err="1">
                <a:solidFill>
                  <a:srgbClr val="984807"/>
                </a:solidFill>
                <a:latin typeface="Bookman Old Style"/>
                <a:cs typeface="Bookman Old Style"/>
              </a:rPr>
              <a:t>una</a:t>
            </a:r>
            <a:r>
              <a:rPr lang="en-GB" sz="2200" dirty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200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comunicazione</a:t>
            </a:r>
            <a:r>
              <a:rPr lang="en-GB" sz="2200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di </a:t>
            </a:r>
            <a:r>
              <a:rPr lang="en-GB" sz="2200" b="1" dirty="0" err="1">
                <a:solidFill>
                  <a:srgbClr val="984807"/>
                </a:solidFill>
                <a:latin typeface="Bookman Old Style"/>
                <a:cs typeface="Bookman Old Style"/>
              </a:rPr>
              <a:t>disdetta</a:t>
            </a:r>
            <a:r>
              <a:rPr lang="en-GB" sz="2200" dirty="0">
                <a:solidFill>
                  <a:srgbClr val="984807"/>
                </a:solidFill>
                <a:latin typeface="Bookman Old Style"/>
                <a:cs typeface="Bookman Old Style"/>
              </a:rPr>
              <a:t> 3 (</a:t>
            </a:r>
            <a:r>
              <a:rPr lang="en-GB" sz="2200" dirty="0" err="1">
                <a:solidFill>
                  <a:srgbClr val="984807"/>
                </a:solidFill>
                <a:latin typeface="Bookman Old Style"/>
                <a:cs typeface="Bookman Old Style"/>
              </a:rPr>
              <a:t>tre</a:t>
            </a:r>
            <a:r>
              <a:rPr lang="en-GB" sz="2200" dirty="0">
                <a:solidFill>
                  <a:srgbClr val="984807"/>
                </a:solidFill>
                <a:latin typeface="Bookman Old Style"/>
                <a:cs typeface="Bookman Old Style"/>
              </a:rPr>
              <a:t>) </a:t>
            </a:r>
            <a:r>
              <a:rPr lang="en-GB" sz="2200" dirty="0" err="1">
                <a:solidFill>
                  <a:srgbClr val="984807"/>
                </a:solidFill>
                <a:latin typeface="Bookman Old Style"/>
                <a:cs typeface="Bookman Old Style"/>
              </a:rPr>
              <a:t>mesi</a:t>
            </a:r>
            <a:r>
              <a:rPr lang="en-GB" sz="2200" dirty="0">
                <a:solidFill>
                  <a:srgbClr val="984807"/>
                </a:solidFill>
                <a:latin typeface="Bookman Old Style"/>
                <a:cs typeface="Bookman Old Style"/>
              </a:rPr>
              <a:t> prima </a:t>
            </a:r>
            <a:r>
              <a:rPr lang="en-GB" sz="2200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della</a:t>
            </a:r>
            <a:r>
              <a:rPr lang="en-GB" sz="2200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data </a:t>
            </a:r>
            <a:r>
              <a:rPr lang="en-GB" sz="2200" dirty="0">
                <a:solidFill>
                  <a:srgbClr val="984807"/>
                </a:solidFill>
                <a:latin typeface="Bookman Old Style"/>
                <a:cs typeface="Bookman Old Style"/>
              </a:rPr>
              <a:t>di </a:t>
            </a:r>
            <a:r>
              <a:rPr lang="en-GB" sz="2200" dirty="0" err="1">
                <a:solidFill>
                  <a:srgbClr val="984807"/>
                </a:solidFill>
                <a:latin typeface="Bookman Old Style"/>
                <a:cs typeface="Bookman Old Style"/>
              </a:rPr>
              <a:t>scadenza</a:t>
            </a:r>
            <a:r>
              <a:rPr lang="en-GB" sz="2200" dirty="0">
                <a:solidFill>
                  <a:srgbClr val="984807"/>
                </a:solidFill>
                <a:latin typeface="Bookman Old Style"/>
                <a:cs typeface="Bookman Old Style"/>
              </a:rPr>
              <a:t> del </a:t>
            </a:r>
            <a:r>
              <a:rPr lang="en-GB" sz="2200" dirty="0" err="1">
                <a:solidFill>
                  <a:srgbClr val="984807"/>
                </a:solidFill>
                <a:latin typeface="Bookman Old Style"/>
                <a:cs typeface="Bookman Old Style"/>
              </a:rPr>
              <a:t>periodo</a:t>
            </a:r>
            <a:r>
              <a:rPr lang="en-GB" sz="2200" dirty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200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iniziale</a:t>
            </a:r>
            <a:r>
              <a:rPr lang="en-GB" sz="2200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del </a:t>
            </a:r>
            <a:r>
              <a:rPr lang="en-GB" sz="2200" dirty="0" err="1">
                <a:solidFill>
                  <a:srgbClr val="984807"/>
                </a:solidFill>
                <a:latin typeface="Bookman Old Style"/>
                <a:cs typeface="Bookman Old Style"/>
              </a:rPr>
              <a:t>contratto</a:t>
            </a:r>
            <a:r>
              <a:rPr lang="en-GB" sz="2200" dirty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200" dirty="0" err="1">
                <a:solidFill>
                  <a:srgbClr val="984807"/>
                </a:solidFill>
                <a:latin typeface="Bookman Old Style"/>
                <a:cs typeface="Bookman Old Style"/>
              </a:rPr>
              <a:t>ovvero</a:t>
            </a:r>
            <a:r>
              <a:rPr lang="en-GB" sz="2200" dirty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200" dirty="0" err="1">
                <a:solidFill>
                  <a:srgbClr val="984807"/>
                </a:solidFill>
                <a:latin typeface="Bookman Old Style"/>
                <a:cs typeface="Bookman Old Style"/>
              </a:rPr>
              <a:t>dei</a:t>
            </a:r>
            <a:r>
              <a:rPr lang="en-GB" sz="2200" dirty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200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successivi</a:t>
            </a:r>
            <a:r>
              <a:rPr lang="en-GB" sz="2200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200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periodi</a:t>
            </a:r>
            <a:r>
              <a:rPr lang="en-GB" sz="2200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200" dirty="0">
                <a:solidFill>
                  <a:srgbClr val="984807"/>
                </a:solidFill>
                <a:latin typeface="Bookman Old Style"/>
                <a:cs typeface="Bookman Old Style"/>
              </a:rPr>
              <a:t>di </a:t>
            </a:r>
            <a:r>
              <a:rPr lang="en-GB" sz="2200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rinnovo</a:t>
            </a:r>
            <a:endParaRPr lang="en-GB" sz="2200" dirty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endParaRPr lang="en-GB" sz="2200" b="1" dirty="0" smtClean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r>
              <a:rPr lang="en-GB" sz="2200" b="1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Atto</a:t>
            </a:r>
            <a:r>
              <a:rPr lang="en-GB" sz="2200" b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200" b="1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unilaterale</a:t>
            </a:r>
            <a:r>
              <a:rPr lang="en-GB" sz="2200" b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col quale </a:t>
            </a:r>
            <a:r>
              <a:rPr lang="en-GB" sz="2200" b="1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si</a:t>
            </a:r>
            <a:r>
              <a:rPr lang="en-GB" sz="2200" b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200" b="1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impedisce</a:t>
            </a:r>
            <a:r>
              <a:rPr lang="en-GB" sz="2200" b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200" b="1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il</a:t>
            </a:r>
            <a:r>
              <a:rPr lang="en-GB" sz="2200" b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2200" b="1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rinnovo</a:t>
            </a:r>
            <a:r>
              <a:rPr lang="en-GB" sz="2200" b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di un </a:t>
            </a:r>
            <a:r>
              <a:rPr lang="en-GB" sz="2200" b="1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contratto</a:t>
            </a:r>
            <a:r>
              <a:rPr lang="en-GB" sz="2200" b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 di </a:t>
            </a:r>
            <a:r>
              <a:rPr lang="en-GB" sz="2200" b="1" dirty="0" err="1" smtClean="0">
                <a:solidFill>
                  <a:srgbClr val="984807"/>
                </a:solidFill>
                <a:latin typeface="Bookman Old Style"/>
                <a:cs typeface="Bookman Old Style"/>
              </a:rPr>
              <a:t>durata</a:t>
            </a:r>
            <a:endParaRPr lang="en-GB" sz="2200" b="1" dirty="0" smtClean="0">
              <a:solidFill>
                <a:srgbClr val="984807"/>
              </a:solidFill>
              <a:latin typeface="Bookman Old Style"/>
              <a:cs typeface="Bookman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839944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riannaLogoAGTAlt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"/>
            <a:ext cx="2100072" cy="1520952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1581874"/>
            <a:ext cx="9166225" cy="0"/>
          </a:xfrm>
          <a:prstGeom prst="line">
            <a:avLst/>
          </a:prstGeom>
          <a:ln w="762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140" y="620688"/>
            <a:ext cx="6828432" cy="582084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953735"/>
                </a:solidFill>
                <a:latin typeface="Bookman Old Style"/>
                <a:cs typeface="Bookman Old Style"/>
              </a:rPr>
              <a:t>BIBLIOGRAFIA E SITOGRAFIA</a:t>
            </a:r>
            <a:endParaRPr lang="en-US" sz="3200" b="1" dirty="0">
              <a:solidFill>
                <a:srgbClr val="953735"/>
              </a:solidFill>
              <a:latin typeface="Bookman Old Style"/>
              <a:cs typeface="Bookman Old Style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57578" y="1529687"/>
            <a:ext cx="0" cy="5367390"/>
          </a:xfrm>
          <a:prstGeom prst="line">
            <a:avLst/>
          </a:prstGeom>
          <a:ln w="762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714880" y="1529688"/>
            <a:ext cx="0" cy="5261077"/>
          </a:xfrm>
          <a:prstGeom prst="line">
            <a:avLst/>
          </a:prstGeom>
          <a:ln w="57150" cmpd="sng">
            <a:solidFill>
              <a:srgbClr val="C30000"/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" y="6480074"/>
            <a:ext cx="9166224" cy="417003"/>
          </a:xfrm>
          <a:prstGeom prst="rect">
            <a:avLst/>
          </a:prstGeom>
          <a:solidFill>
            <a:srgbClr val="C3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08364" y="21359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20955"/>
            <a:ext cx="9166225" cy="8732"/>
          </a:xfrm>
          <a:prstGeom prst="line">
            <a:avLst/>
          </a:prstGeom>
          <a:ln w="57150" cmpd="sng">
            <a:solidFill>
              <a:srgbClr val="C30000"/>
            </a:solidFill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0" y="648007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+mj-lt"/>
                <a:hlinkClick r:id="rId3"/>
              </a:rPr>
              <a:t>http://</a:t>
            </a:r>
            <a:r>
              <a:rPr lang="en-US" sz="1600" dirty="0" err="1">
                <a:latin typeface="+mj-lt"/>
                <a:hlinkClick r:id="rId3"/>
              </a:rPr>
              <a:t>www.ariannagrasso.com</a:t>
            </a:r>
            <a:r>
              <a:rPr lang="en-US" sz="1600" dirty="0">
                <a:latin typeface="+mj-lt"/>
                <a:hlinkClick r:id="rId3"/>
              </a:rPr>
              <a:t>/</a:t>
            </a:r>
            <a:r>
              <a:rPr lang="en-US" sz="1600" dirty="0" err="1">
                <a:latin typeface="+mj-lt"/>
                <a:hlinkClick r:id="rId3"/>
              </a:rPr>
              <a:t>traduzione-legale</a:t>
            </a:r>
            <a:r>
              <a:rPr lang="en-US" sz="1600" dirty="0">
                <a:latin typeface="+mj-lt"/>
                <a:hlinkClick r:id="rId3"/>
              </a:rPr>
              <a:t>/</a:t>
            </a:r>
            <a:endParaRPr lang="en-US" sz="1600" dirty="0">
              <a:latin typeface="+mj-lt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49091" y="1611520"/>
            <a:ext cx="829490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400" i="1" dirty="0" err="1">
                <a:solidFill>
                  <a:srgbClr val="984807"/>
                </a:solidFill>
                <a:latin typeface="Bookman Old Style"/>
                <a:cs typeface="Bookman Old Style"/>
              </a:rPr>
              <a:t>Dizionario</a:t>
            </a:r>
            <a:r>
              <a:rPr lang="en-GB" sz="3400" i="1" dirty="0">
                <a:solidFill>
                  <a:srgbClr val="984807"/>
                </a:solidFill>
                <a:latin typeface="Bookman Old Style"/>
                <a:cs typeface="Bookman Old Style"/>
              </a:rPr>
              <a:t> di </a:t>
            </a:r>
            <a:r>
              <a:rPr lang="en-GB" sz="3400" i="1" dirty="0" err="1">
                <a:solidFill>
                  <a:srgbClr val="984807"/>
                </a:solidFill>
                <a:latin typeface="Bookman Old Style"/>
                <a:cs typeface="Bookman Old Style"/>
              </a:rPr>
              <a:t>Inglese</a:t>
            </a:r>
            <a:r>
              <a:rPr lang="en-GB" sz="3400" i="1" dirty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3400" i="1" dirty="0" err="1">
                <a:solidFill>
                  <a:srgbClr val="984807"/>
                </a:solidFill>
                <a:latin typeface="Bookman Old Style"/>
                <a:cs typeface="Bookman Old Style"/>
              </a:rPr>
              <a:t>Legale</a:t>
            </a:r>
            <a:r>
              <a:rPr lang="en-GB" sz="3400" i="1" dirty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3400" i="1" dirty="0" err="1">
                <a:solidFill>
                  <a:srgbClr val="984807"/>
                </a:solidFill>
                <a:latin typeface="Bookman Old Style"/>
                <a:cs typeface="Bookman Old Style"/>
              </a:rPr>
              <a:t>Applicato</a:t>
            </a:r>
            <a:r>
              <a:rPr lang="en-GB" sz="3400" i="1" dirty="0">
                <a:solidFill>
                  <a:srgbClr val="984807"/>
                </a:solidFill>
                <a:latin typeface="Bookman Old Style"/>
                <a:cs typeface="Bookman Old Style"/>
              </a:rPr>
              <a:t>, S. de Palma, A. </a:t>
            </a:r>
            <a:r>
              <a:rPr lang="en-GB" sz="3400" i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Grasso, </a:t>
            </a:r>
            <a:r>
              <a:rPr lang="en-GB" sz="3400" i="1" dirty="0" err="1">
                <a:solidFill>
                  <a:srgbClr val="984807"/>
                </a:solidFill>
                <a:latin typeface="Bookman Old Style"/>
                <a:cs typeface="Bookman Old Style"/>
              </a:rPr>
              <a:t>Filodiritto</a:t>
            </a:r>
            <a:r>
              <a:rPr lang="en-GB" sz="3400" i="1" dirty="0">
                <a:solidFill>
                  <a:srgbClr val="984807"/>
                </a:solidFill>
                <a:latin typeface="Bookman Old Style"/>
                <a:cs typeface="Bookman Old Style"/>
              </a:rPr>
              <a:t> </a:t>
            </a:r>
            <a:r>
              <a:rPr lang="en-GB" sz="3400" i="1" dirty="0" err="1">
                <a:solidFill>
                  <a:srgbClr val="984807"/>
                </a:solidFill>
                <a:latin typeface="Bookman Old Style"/>
                <a:cs typeface="Bookman Old Style"/>
              </a:rPr>
              <a:t>Editore</a:t>
            </a:r>
            <a:r>
              <a:rPr lang="en-GB" sz="3400" i="1" dirty="0">
                <a:solidFill>
                  <a:srgbClr val="984807"/>
                </a:solidFill>
                <a:latin typeface="Bookman Old Style"/>
                <a:cs typeface="Bookman Old Style"/>
              </a:rPr>
              <a:t>, </a:t>
            </a:r>
            <a:r>
              <a:rPr lang="en-GB" sz="3400" i="1" dirty="0" smtClean="0">
                <a:solidFill>
                  <a:srgbClr val="984807"/>
                </a:solidFill>
                <a:latin typeface="Bookman Old Style"/>
                <a:cs typeface="Bookman Old Style"/>
              </a:rPr>
              <a:t>2012</a:t>
            </a:r>
          </a:p>
          <a:p>
            <a:endParaRPr lang="en-GB" sz="3400" i="1" dirty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r>
              <a:rPr lang="en-GB" sz="3400" dirty="0">
                <a:solidFill>
                  <a:srgbClr val="984807"/>
                </a:solidFill>
                <a:latin typeface="Bookman Old Style"/>
                <a:cs typeface="Bookman Old Style"/>
              </a:rPr>
              <a:t>http://</a:t>
            </a:r>
            <a:r>
              <a:rPr lang="en-GB" sz="3400" dirty="0" err="1">
                <a:solidFill>
                  <a:srgbClr val="984807"/>
                </a:solidFill>
                <a:latin typeface="Bookman Old Style"/>
                <a:cs typeface="Bookman Old Style"/>
              </a:rPr>
              <a:t>www.simone.it</a:t>
            </a:r>
            <a:r>
              <a:rPr lang="en-GB" sz="3400" dirty="0">
                <a:solidFill>
                  <a:srgbClr val="984807"/>
                </a:solidFill>
                <a:latin typeface="Bookman Old Style"/>
                <a:cs typeface="Bookman Old Style"/>
              </a:rPr>
              <a:t>/</a:t>
            </a:r>
            <a:r>
              <a:rPr lang="en-GB" sz="3400" dirty="0" err="1">
                <a:solidFill>
                  <a:srgbClr val="984807"/>
                </a:solidFill>
                <a:latin typeface="Bookman Old Style"/>
                <a:cs typeface="Bookman Old Style"/>
              </a:rPr>
              <a:t>newdiz</a:t>
            </a:r>
            <a:r>
              <a:rPr lang="en-GB" sz="3400" dirty="0">
                <a:solidFill>
                  <a:srgbClr val="984807"/>
                </a:solidFill>
                <a:latin typeface="Bookman Old Style"/>
                <a:cs typeface="Bookman Old Style"/>
              </a:rPr>
              <a:t>/?action=</a:t>
            </a:r>
            <a:r>
              <a:rPr lang="en-GB" sz="3400" dirty="0" err="1">
                <a:solidFill>
                  <a:srgbClr val="984807"/>
                </a:solidFill>
                <a:latin typeface="Bookman Old Style"/>
                <a:cs typeface="Bookman Old Style"/>
              </a:rPr>
              <a:t>view&amp;id</a:t>
            </a:r>
            <a:r>
              <a:rPr lang="en-GB" sz="3400" dirty="0">
                <a:solidFill>
                  <a:srgbClr val="984807"/>
                </a:solidFill>
                <a:latin typeface="Bookman Old Style"/>
                <a:cs typeface="Bookman Old Style"/>
              </a:rPr>
              <a:t>=0&amp;index=</a:t>
            </a:r>
            <a:r>
              <a:rPr lang="en-GB" sz="3400" dirty="0" err="1">
                <a:solidFill>
                  <a:srgbClr val="984807"/>
                </a:solidFill>
                <a:latin typeface="Bookman Old Style"/>
                <a:cs typeface="Bookman Old Style"/>
              </a:rPr>
              <a:t>R&amp;dizionario</a:t>
            </a:r>
            <a:r>
              <a:rPr lang="en-GB" sz="3400" dirty="0">
                <a:solidFill>
                  <a:srgbClr val="984807"/>
                </a:solidFill>
                <a:latin typeface="Bookman Old Style"/>
                <a:cs typeface="Bookman Old Style"/>
              </a:rPr>
              <a:t>=1</a:t>
            </a:r>
            <a:endParaRPr lang="it-IT" sz="3400" dirty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endParaRPr lang="en-GB" sz="3400" dirty="0" smtClean="0">
              <a:solidFill>
                <a:srgbClr val="984807"/>
              </a:solidFill>
              <a:latin typeface="Bookman Old Style"/>
              <a:cs typeface="Bookman Old Style"/>
            </a:endParaRPr>
          </a:p>
          <a:p>
            <a:endParaRPr lang="en-GB" sz="3400" dirty="0">
              <a:solidFill>
                <a:srgbClr val="984807"/>
              </a:solidFill>
              <a:latin typeface="Bookman Old Style"/>
              <a:cs typeface="Bookman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3208648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</TotalTime>
  <Words>509</Words>
  <Application>Microsoft Macintosh PowerPoint</Application>
  <PresentationFormat>Presentazione su schermo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TERMINATION</vt:lpstr>
      <vt:lpstr>TERMINATION</vt:lpstr>
      <vt:lpstr>TERMINATION</vt:lpstr>
      <vt:lpstr>TERMINATION</vt:lpstr>
      <vt:lpstr>TERMINATION</vt:lpstr>
      <vt:lpstr>TERMINATION</vt:lpstr>
      <vt:lpstr>TERMINATION</vt:lpstr>
      <vt:lpstr>TERMINATION</vt:lpstr>
      <vt:lpstr>BIBLIOGRAFIA E SITOGRAFIA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TERMINATION</dc:title>
  <dc:creator>Arianna Grasso</dc:creator>
  <cp:lastModifiedBy>Arianna Grasso</cp:lastModifiedBy>
  <cp:revision>19</cp:revision>
  <dcterms:created xsi:type="dcterms:W3CDTF">2016-12-16T09:25:23Z</dcterms:created>
  <dcterms:modified xsi:type="dcterms:W3CDTF">2016-12-16T11:34:44Z</dcterms:modified>
</cp:coreProperties>
</file>